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85" r:id="rId3"/>
    <p:sldId id="258" r:id="rId4"/>
    <p:sldId id="259" r:id="rId5"/>
    <p:sldId id="260" r:id="rId6"/>
    <p:sldId id="261" r:id="rId7"/>
    <p:sldId id="262" r:id="rId8"/>
    <p:sldId id="270" r:id="rId9"/>
    <p:sldId id="276" r:id="rId10"/>
    <p:sldId id="268" r:id="rId11"/>
    <p:sldId id="269" r:id="rId12"/>
    <p:sldId id="279" r:id="rId13"/>
    <p:sldId id="283" r:id="rId14"/>
    <p:sldId id="284" r:id="rId15"/>
    <p:sldId id="281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795" autoAdjust="0"/>
  </p:normalViewPr>
  <p:slideViewPr>
    <p:cSldViewPr>
      <p:cViewPr varScale="1">
        <p:scale>
          <a:sx n="97" d="100"/>
          <a:sy n="97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43AE8-9595-45BD-A441-E88FD40651E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5EC87-9A5E-4A3E-A25A-2490B17B8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4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What are the Akashic Records?</a:t>
            </a:r>
          </a:p>
          <a:p>
            <a:r>
              <a:rPr lang="en-US" dirty="0"/>
              <a:t>Q: Are there any special requisites before gaining access?</a:t>
            </a:r>
          </a:p>
          <a:p>
            <a:r>
              <a:rPr lang="en-US" dirty="0"/>
              <a:t>Q: What are its origins?</a:t>
            </a:r>
          </a:p>
          <a:p>
            <a:endParaRPr lang="en-US" dirty="0"/>
          </a:p>
          <a:p>
            <a:r>
              <a:rPr lang="en-US" dirty="0"/>
              <a:t>- Origins of Akasha from Eastern perspective</a:t>
            </a:r>
          </a:p>
          <a:p>
            <a:r>
              <a:rPr lang="en-US" dirty="0"/>
              <a:t>- Tarot is a microcosm symbolic of the Akashic macrocosm</a:t>
            </a:r>
          </a:p>
          <a:p>
            <a:r>
              <a:rPr lang="en-US" dirty="0"/>
              <a:t>- Beginner’s advantage: objects on table in between two; picking objects to try to communicate with each other</a:t>
            </a:r>
          </a:p>
          <a:p>
            <a:r>
              <a:rPr lang="en-US" dirty="0"/>
              <a:t>- Seasoned readers: technique for reading with an unfamiliar deck: use your access to the Akashic Records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7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earliest sources we can document references to the Akashic Records: Huangdi </a:t>
            </a:r>
            <a:r>
              <a:rPr lang="en-US" dirty="0" err="1"/>
              <a:t>Neijing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Book I: Basic Questions, 400 BC     |     Book II: Spiritual Pivot, 200 BC</a:t>
            </a:r>
          </a:p>
          <a:p>
            <a:endParaRPr lang="en-US" dirty="0"/>
          </a:p>
          <a:p>
            <a:r>
              <a:rPr lang="en-US" dirty="0"/>
              <a:t>Written in Socratic dialogue format between the Yellow Emperor as a child and the ascended masters</a:t>
            </a:r>
          </a:p>
          <a:p>
            <a:endParaRPr lang="en-US" dirty="0"/>
          </a:p>
          <a:p>
            <a:r>
              <a:rPr lang="en-US" dirty="0"/>
              <a:t>Note: Not about implementing Asian into Western. This is about reducing both to a common denominator to reveal a core, universal truth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31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passage from the text with Akashic Records reference: Socratic Dialogue</a:t>
            </a:r>
          </a:p>
          <a:p>
            <a:endParaRPr lang="en-US" dirty="0"/>
          </a:p>
          <a:p>
            <a:r>
              <a:rPr lang="en-US" dirty="0"/>
              <a:t>Emperor: What is God/Consciousness?</a:t>
            </a:r>
          </a:p>
          <a:p>
            <a:r>
              <a:rPr lang="en-US" dirty="0"/>
              <a:t>The Ascended Masters then answer…</a:t>
            </a:r>
          </a:p>
          <a:p>
            <a:endParaRPr lang="en-US" dirty="0"/>
          </a:p>
          <a:p>
            <a:r>
              <a:rPr lang="en-US" dirty="0"/>
              <a:t>Significance of etymology; grammar reveals cultural ideologies</a:t>
            </a:r>
          </a:p>
          <a:p>
            <a:r>
              <a:rPr lang="en-US" dirty="0"/>
              <a:t>Singular vs. plural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7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How do you access the Akashic Records? = Q: Who/What is God/Spirit/Divinity/Consciousness?</a:t>
            </a:r>
          </a:p>
          <a:p>
            <a:endParaRPr lang="en-US" dirty="0"/>
          </a:p>
          <a:p>
            <a:r>
              <a:rPr lang="en-US" dirty="0"/>
              <a:t>1. By speaking the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3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Q: How do you access the Akashic Records? = Q: Who/What is God/Spirit/Divinity/Consciousness?</a:t>
            </a:r>
          </a:p>
          <a:p>
            <a:endParaRPr lang="en-US" i="1" dirty="0"/>
          </a:p>
          <a:p>
            <a:r>
              <a:rPr lang="en-US" i="1" dirty="0"/>
              <a:t>1. By speaking the Word.</a:t>
            </a:r>
          </a:p>
          <a:p>
            <a:r>
              <a:rPr lang="en-US" dirty="0"/>
              <a:t>2. By using your psychic senses, not physical senses.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28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</a:t>
            </a:r>
            <a:r>
              <a:rPr lang="en-US" dirty="0" err="1"/>
              <a:t>clairs</a:t>
            </a:r>
            <a:r>
              <a:rPr lang="en-US" dirty="0"/>
              <a:t> are addressed as tools of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77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Q: How do you access the Akashic Records? = Q: Who/What is God/Spirit/Divinity/Consciousness?</a:t>
            </a:r>
          </a:p>
          <a:p>
            <a:endParaRPr lang="en-US" i="1" dirty="0"/>
          </a:p>
          <a:p>
            <a:r>
              <a:rPr lang="en-US" i="1" dirty="0"/>
              <a:t>1. By speaking the Word.</a:t>
            </a:r>
          </a:p>
          <a:p>
            <a:r>
              <a:rPr lang="en-US" i="1" dirty="0"/>
              <a:t>2. By using your psychic senses, not physical senses.</a:t>
            </a:r>
          </a:p>
          <a:p>
            <a:r>
              <a:rPr lang="en-US" dirty="0"/>
              <a:t>3. By being an impartial observer.</a:t>
            </a:r>
          </a:p>
          <a:p>
            <a:r>
              <a:rPr lang="en-US" dirty="0"/>
              <a:t>4. By being compassionate.</a:t>
            </a:r>
          </a:p>
          <a:p>
            <a:r>
              <a:rPr lang="en-US" dirty="0"/>
              <a:t>5. By being rational.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01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Q: How do you access the Akashic Records? = Q: Who/What is God/Spirit/Divinity/Consciousness?</a:t>
            </a:r>
          </a:p>
          <a:p>
            <a:endParaRPr lang="en-US" i="1" dirty="0"/>
          </a:p>
          <a:p>
            <a:r>
              <a:rPr lang="en-US" i="1" dirty="0"/>
              <a:t>1. By speaking the Word.</a:t>
            </a:r>
          </a:p>
          <a:p>
            <a:r>
              <a:rPr lang="en-US" i="1" dirty="0"/>
              <a:t>2. By using your psychic senses, not physical senses.</a:t>
            </a:r>
          </a:p>
          <a:p>
            <a:r>
              <a:rPr lang="en-US" i="1" dirty="0"/>
              <a:t>3. By being an impartial observer.</a:t>
            </a:r>
          </a:p>
          <a:p>
            <a:r>
              <a:rPr lang="en-US" i="1" dirty="0"/>
              <a:t>4. By being compassionate.</a:t>
            </a:r>
          </a:p>
          <a:p>
            <a:r>
              <a:rPr lang="en-US" i="1" dirty="0"/>
              <a:t>5. By being rational.</a:t>
            </a:r>
          </a:p>
          <a:p>
            <a:endParaRPr lang="en-US" dirty="0"/>
          </a:p>
          <a:p>
            <a:r>
              <a:rPr lang="en-US" dirty="0"/>
              <a:t>Tarot is psychic technology, a tool that gains you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0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early text with references to the Akashic Records are some of the sutras of the </a:t>
            </a:r>
            <a:r>
              <a:rPr lang="en-US" dirty="0" err="1"/>
              <a:t>Akashagarbha</a:t>
            </a:r>
            <a:r>
              <a:rPr lang="en-US" dirty="0"/>
              <a:t> bodhisattva.</a:t>
            </a:r>
          </a:p>
          <a:p>
            <a:endParaRPr lang="en-US" dirty="0"/>
          </a:p>
          <a:p>
            <a:r>
              <a:rPr lang="en-US" dirty="0"/>
              <a:t>English transliteration/spelling: S becoming </a:t>
            </a:r>
            <a:r>
              <a:rPr lang="en-US" dirty="0" err="1"/>
              <a:t>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75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[Copy referenced: sourced from Sanskrit to traditional Chinese translation circa </a:t>
            </a:r>
            <a:r>
              <a:rPr lang="en-US" dirty="0" err="1"/>
              <a:t>Jin</a:t>
            </a:r>
            <a:r>
              <a:rPr lang="en-US" dirty="0"/>
              <a:t> Dynasty– chemistry, alchemy, and medicine flourishing at this time.]</a:t>
            </a:r>
          </a:p>
          <a:p>
            <a:endParaRPr lang="en-US" dirty="0"/>
          </a:p>
          <a:p>
            <a:r>
              <a:rPr lang="en-US" i="1" dirty="0"/>
              <a:t>Q: How do you access the Akashic Records? = Q: Who/What is God/Spirit/Divinity/Consciousness?</a:t>
            </a:r>
          </a:p>
          <a:p>
            <a:endParaRPr lang="en-US" i="1" dirty="0"/>
          </a:p>
          <a:p>
            <a:r>
              <a:rPr lang="en-US" i="1" dirty="0"/>
              <a:t>1. By speaking the Word.</a:t>
            </a:r>
          </a:p>
          <a:p>
            <a:r>
              <a:rPr lang="en-US" i="1" dirty="0"/>
              <a:t>2. By using your psychic senses, not physical senses.</a:t>
            </a:r>
          </a:p>
          <a:p>
            <a:r>
              <a:rPr lang="en-US" i="1" dirty="0"/>
              <a:t>3. By being an impartial observer.</a:t>
            </a:r>
          </a:p>
          <a:p>
            <a:r>
              <a:rPr lang="en-US" i="1" dirty="0"/>
              <a:t>4. By being compassionate.</a:t>
            </a:r>
          </a:p>
          <a:p>
            <a:r>
              <a:rPr lang="en-US" i="1" dirty="0"/>
              <a:t>5. By being rational.</a:t>
            </a:r>
          </a:p>
          <a:p>
            <a:r>
              <a:rPr lang="en-US" dirty="0"/>
              <a:t>6. The more you awaken to a higher consciousness, the greater the access to the Akashic Records.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18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Lines blur between individual sentience and divine consciousness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8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need to know this. We’re going to learn these six conditions through actual practicum. </a:t>
            </a:r>
          </a:p>
          <a:p>
            <a:endParaRPr lang="en-US" dirty="0"/>
          </a:p>
          <a:p>
            <a:r>
              <a:rPr lang="en-US" dirty="0"/>
              <a:t>At this time, turn to the half-sheet folded handouts.</a:t>
            </a:r>
          </a:p>
          <a:p>
            <a:endParaRPr lang="en-US" dirty="0"/>
          </a:p>
          <a:p>
            <a:r>
              <a:rPr lang="en-US" dirty="0"/>
              <a:t>[After overview of method, check time. If running over, end here and start </a:t>
            </a:r>
            <a:r>
              <a:rPr lang="en-US"/>
              <a:t>the practic]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02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Spirit Present</a:t>
            </a:r>
            <a:r>
              <a:rPr lang="en-US" dirty="0"/>
              <a:t>: Justice Rx</a:t>
            </a:r>
          </a:p>
          <a:p>
            <a:r>
              <a:rPr lang="en-US" i="1" dirty="0"/>
              <a:t>Option to not read with reversals</a:t>
            </a:r>
            <a:r>
              <a:rPr lang="en-US" dirty="0"/>
              <a:t>: simply turn the card over with intentionality; noticed this era one where general inclination is no reversals</a:t>
            </a:r>
          </a:p>
          <a:p>
            <a:r>
              <a:rPr lang="en-US" dirty="0"/>
              <a:t>Justice: wield Sword of Truth + balancing scales to adjudicate; archetype of The Judge: great listener, adhere to an internal code; may relate to current events; exercise reason and intellectualism</a:t>
            </a:r>
          </a:p>
          <a:p>
            <a:endParaRPr lang="en-US" dirty="0"/>
          </a:p>
          <a:p>
            <a:r>
              <a:rPr lang="en-US" u="sng" dirty="0"/>
              <a:t>Three Cards</a:t>
            </a:r>
            <a:r>
              <a:rPr lang="en-US" dirty="0"/>
              <a:t>:</a:t>
            </a:r>
          </a:p>
          <a:p>
            <a:r>
              <a:rPr lang="en-US" dirty="0"/>
              <a:t>Five of Pentacles, Ten of Swords Rx, Queen of Swords Rx</a:t>
            </a:r>
          </a:p>
          <a:p>
            <a:r>
              <a:rPr lang="en-US" i="1" dirty="0"/>
              <a:t>Option not to read with reversals</a:t>
            </a:r>
            <a:r>
              <a:rPr lang="en-US" dirty="0"/>
              <a:t>: </a:t>
            </a:r>
          </a:p>
          <a:p>
            <a:r>
              <a:rPr lang="en-US" dirty="0"/>
              <a:t>Five of </a:t>
            </a:r>
            <a:r>
              <a:rPr lang="en-US" dirty="0" err="1"/>
              <a:t>Pents</a:t>
            </a:r>
            <a:r>
              <a:rPr lang="en-US" dirty="0"/>
              <a:t>: Material, sentient struggles; blocked from ascending to the upper registers on the Tree of Life; trapped in a cycle of poverty</a:t>
            </a:r>
          </a:p>
          <a:p>
            <a:r>
              <a:rPr lang="en-US" dirty="0"/>
              <a:t>Queen of Swords: Fierce, unapologetic independent discernment; “Also, I see butterflies…”</a:t>
            </a:r>
          </a:p>
          <a:p>
            <a:r>
              <a:rPr lang="en-US" dirty="0"/>
              <a:t>Ten of Swords: Damned if you do, but damned if you don’t. Archetype of the martyr.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43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err="1"/>
              <a:t>TdM</a:t>
            </a:r>
            <a:r>
              <a:rPr lang="en-US" b="1" i="1" dirty="0"/>
              <a:t> Nine of Wands:</a:t>
            </a:r>
          </a:p>
          <a:p>
            <a:r>
              <a:rPr lang="en-US" u="sng" dirty="0"/>
              <a:t>Court de </a:t>
            </a:r>
            <a:r>
              <a:rPr lang="en-US" u="sng" dirty="0" err="1"/>
              <a:t>Gebelin</a:t>
            </a:r>
            <a:r>
              <a:rPr lang="en-US" dirty="0"/>
              <a:t>: Prognosticates good fortune [Thoth: Strength]; </a:t>
            </a:r>
          </a:p>
          <a:p>
            <a:r>
              <a:rPr lang="en-US" u="sng" dirty="0" err="1"/>
              <a:t>Papus</a:t>
            </a:r>
            <a:r>
              <a:rPr lang="en-US" dirty="0"/>
              <a:t>: Realization of success of an enterprise or creative undertaking; </a:t>
            </a:r>
            <a:r>
              <a:rPr lang="en-US" u="sng" dirty="0"/>
              <a:t>Mathers</a:t>
            </a:r>
            <a:r>
              <a:rPr lang="en-US" dirty="0"/>
              <a:t>: Order, discipline, a gift</a:t>
            </a:r>
          </a:p>
          <a:p>
            <a:endParaRPr lang="en-US" dirty="0"/>
          </a:p>
          <a:p>
            <a:r>
              <a:rPr lang="en-US" b="1" i="1" dirty="0"/>
              <a:t>Six of Coins: </a:t>
            </a:r>
            <a:r>
              <a:rPr lang="en-US" b="0" i="0" u="sng" dirty="0"/>
              <a:t>Subject</a:t>
            </a:r>
            <a:endParaRPr lang="en-US" b="0" i="0" dirty="0"/>
          </a:p>
          <a:p>
            <a:r>
              <a:rPr lang="en-US" b="0" i="0" dirty="0"/>
              <a:t>Gift; overcoming past struggles with money matters; success in a financial endeavor</a:t>
            </a:r>
          </a:p>
          <a:p>
            <a:endParaRPr lang="en-US" b="0" i="0" dirty="0"/>
          </a:p>
          <a:p>
            <a:r>
              <a:rPr lang="en-US" b="1" i="1" dirty="0"/>
              <a:t>Page of Swords:</a:t>
            </a:r>
            <a:r>
              <a:rPr lang="en-US" b="0" i="0" dirty="0"/>
              <a:t> </a:t>
            </a:r>
            <a:r>
              <a:rPr lang="en-US" b="0" i="0" u="sng" dirty="0"/>
              <a:t>Call to Action</a:t>
            </a:r>
            <a:endParaRPr lang="en-US" b="0" i="0" u="none" dirty="0"/>
          </a:p>
          <a:p>
            <a:r>
              <a:rPr lang="en-US" b="0" i="0" u="none" dirty="0"/>
              <a:t>Forces causing subject to be in transition; mindset of a soldier; prognosticating battle to come (victory predicted)</a:t>
            </a:r>
          </a:p>
          <a:p>
            <a:endParaRPr lang="en-US" b="0" i="0" u="none" dirty="0"/>
          </a:p>
          <a:p>
            <a:r>
              <a:rPr lang="en-US" b="1" i="1" u="none" dirty="0"/>
              <a:t>Seven of Swords: </a:t>
            </a:r>
            <a:r>
              <a:rPr lang="en-US" b="0" i="0" u="sng" dirty="0"/>
              <a:t>Descriptive</a:t>
            </a:r>
            <a:endParaRPr lang="en-US" b="0" i="0" u="none" dirty="0"/>
          </a:p>
          <a:p>
            <a:r>
              <a:rPr lang="en-US" b="0" i="0" u="sng" dirty="0" err="1"/>
              <a:t>Papus</a:t>
            </a:r>
            <a:r>
              <a:rPr lang="en-US" b="0" i="0" u="none" dirty="0"/>
              <a:t>: Assured success in a pending struggle; overcoming misfortune; defeating an adversary </a:t>
            </a:r>
            <a:r>
              <a:rPr lang="en-US" b="0" i="1" u="none" dirty="0"/>
              <a:t>[Tarot of the Bohemians]</a:t>
            </a:r>
            <a:endParaRPr lang="en-US" b="0" i="0" u="none" dirty="0"/>
          </a:p>
          <a:p>
            <a:endParaRPr lang="en-US" b="0" i="1" u="sng" dirty="0"/>
          </a:p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26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6: Lovers</a:t>
            </a:r>
          </a:p>
          <a:p>
            <a:r>
              <a:rPr lang="en-US" i="1" dirty="0"/>
              <a:t>How do you connect to the symbolism and implications here?</a:t>
            </a:r>
            <a:endParaRPr lang="en-US" i="0" dirty="0"/>
          </a:p>
          <a:p>
            <a:r>
              <a:rPr lang="en-US" i="0" dirty="0"/>
              <a:t>(a) Love, romance, marriage, relationship</a:t>
            </a:r>
            <a:endParaRPr lang="en-US" i="1" dirty="0"/>
          </a:p>
          <a:p>
            <a:r>
              <a:rPr lang="en-US" i="0" dirty="0"/>
              <a:t>(b) Difficult choice; moral quandary; one “right” one “wrong” but which is which</a:t>
            </a:r>
          </a:p>
          <a:p>
            <a:endParaRPr lang="en-US" i="0" dirty="0"/>
          </a:p>
          <a:p>
            <a:r>
              <a:rPr lang="en-US" i="0" dirty="0"/>
              <a:t>Higher voice of reason coming through</a:t>
            </a:r>
          </a:p>
          <a:p>
            <a:endParaRPr lang="en-US" i="0" dirty="0"/>
          </a:p>
          <a:p>
            <a:r>
              <a:rPr lang="en-US" i="0" dirty="0"/>
              <a:t>Three of Swords: Sadness, grief, ideological clash, emotional conflict; “truth piercing through an untrue heart” </a:t>
            </a:r>
            <a:r>
              <a:rPr lang="en-US" i="1" dirty="0"/>
              <a:t>[</a:t>
            </a:r>
            <a:r>
              <a:rPr lang="en-US" i="0" dirty="0" err="1"/>
              <a:t>Tonybee’s</a:t>
            </a:r>
            <a:r>
              <a:rPr lang="en-US" i="1" dirty="0"/>
              <a:t> Positively Tarot]</a:t>
            </a:r>
          </a:p>
          <a:p>
            <a:r>
              <a:rPr lang="en-US" i="0" dirty="0"/>
              <a:t>Knight of Pentacles </a:t>
            </a:r>
            <a:r>
              <a:rPr lang="en-US" i="1" dirty="0"/>
              <a:t>(note: facing Four of </a:t>
            </a:r>
            <a:r>
              <a:rPr lang="en-US" i="1" dirty="0" err="1"/>
              <a:t>Pents</a:t>
            </a:r>
            <a:r>
              <a:rPr lang="en-US" i="1" dirty="0"/>
              <a:t>):</a:t>
            </a:r>
            <a:r>
              <a:rPr lang="en-US" i="0" dirty="0"/>
              <a:t> “Slow and steady wins the race” – Exercise care and caution</a:t>
            </a:r>
          </a:p>
          <a:p>
            <a:r>
              <a:rPr lang="en-US" i="0" dirty="0"/>
              <a:t>Four of Pentacles: Conserve, draw clear boundaries, do not sacrifice or waste your own resources and assets</a:t>
            </a:r>
          </a:p>
          <a:p>
            <a:endParaRPr lang="en-US" i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60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5EC87-9A5E-4A3E-A25A-2490B17B88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6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7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5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3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3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1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8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3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3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3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DFFBD-22E7-46D1-BA8F-98652059DB59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04CF-255C-4528-BA34-03EF2D23F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3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g"/><Relationship Id="rId21" Type="http://schemas.openxmlformats.org/officeDocument/2006/relationships/image" Target="../media/image28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5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24" Type="http://schemas.openxmlformats.org/officeDocument/2006/relationships/image" Target="../media/image31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23" Type="http://schemas.openxmlformats.org/officeDocument/2006/relationships/image" Target="../media/image30.jpeg"/><Relationship Id="rId10" Type="http://schemas.openxmlformats.org/officeDocument/2006/relationships/image" Target="../media/image17.jpeg"/><Relationship Id="rId19" Type="http://schemas.openxmlformats.org/officeDocument/2006/relationships/image" Target="../media/image26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Relationship Id="rId22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588"/>
            <a:ext cx="9144000" cy="54588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5146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581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</p:spTree>
    <p:extLst>
      <p:ext uri="{BB962C8B-B14F-4D97-AF65-F5344CB8AC3E}">
        <p14:creationId xmlns:p14="http://schemas.microsoft.com/office/powerpoint/2010/main" val="391745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xit" presetSubtype="1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3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library.ctext.org/c0002295/c0002295_0002.jpg">
            <a:extLst>
              <a:ext uri="{FF2B5EF4-FFF2-40B4-BE49-F238E27FC236}">
                <a16:creationId xmlns:a16="http://schemas.microsoft.com/office/drawing/2014/main" id="{E9796760-AE95-45BD-8601-9A3288DFB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3" y="0"/>
            <a:ext cx="4094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ibrary.ctext.org/c0002295/c0002295_0003.jpg">
            <a:extLst>
              <a:ext uri="{FF2B5EF4-FFF2-40B4-BE49-F238E27FC236}">
                <a16:creationId xmlns:a16="http://schemas.microsoft.com/office/drawing/2014/main" id="{9D6CC561-DA0A-44CA-8797-C5070C666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22" y="0"/>
            <a:ext cx="4256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timgsa.baidu.com/timg?image&amp;quality=80&amp;size=b9999_10000&amp;sec=1563152487875&amp;di=04aeae0625c45340dc1748abf91c2e3d&amp;imgtype=0&amp;src=http%3A%2F%2Fs13.sinaimg.cn%2Fmw690%2F006Ou3Qrzy7iJZmPYugac%26690">
            <a:extLst>
              <a:ext uri="{FF2B5EF4-FFF2-40B4-BE49-F238E27FC236}">
                <a16:creationId xmlns:a16="http://schemas.microsoft.com/office/drawing/2014/main" id="{89C6B899-4A18-44B0-A1A2-7BBB7822B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8"/>
          <a:stretch/>
        </p:blipFill>
        <p:spPr bwMode="auto">
          <a:xfrm>
            <a:off x="6324118" y="2113287"/>
            <a:ext cx="2823586" cy="412432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timgsa.baidu.com/timg?image&amp;quality=80&amp;size=b9999_10000&amp;sec=1563152487875&amp;di=04aeae0625c45340dc1748abf91c2e3d&amp;imgtype=0&amp;src=http%3A%2F%2Fs13.sinaimg.cn%2Fmw690%2F006Ou3Qrzy7iJZmPYugac%26690">
            <a:extLst>
              <a:ext uri="{FF2B5EF4-FFF2-40B4-BE49-F238E27FC236}">
                <a16:creationId xmlns:a16="http://schemas.microsoft.com/office/drawing/2014/main" id="{F6504EF9-B27B-4391-BBF6-259A9F436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43136"/>
          <a:stretch/>
        </p:blipFill>
        <p:spPr bwMode="auto">
          <a:xfrm>
            <a:off x="5406679" y="621624"/>
            <a:ext cx="3737322" cy="412432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425915-3839-4B0F-9314-F7A96FCA2DE9}"/>
              </a:ext>
            </a:extLst>
          </p:cNvPr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2B745B-1988-449D-857E-A3E75425EC3C}"/>
              </a:ext>
            </a:extLst>
          </p:cNvPr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1D5CD-F98D-4CF7-9E64-82644D4A8CBB}"/>
              </a:ext>
            </a:extLst>
          </p:cNvPr>
          <p:cNvSpPr txBox="1"/>
          <p:nvPr/>
        </p:nvSpPr>
        <p:spPr>
          <a:xfrm>
            <a:off x="-23333" y="4525904"/>
            <a:ext cx="5867400" cy="461665"/>
          </a:xfrm>
          <a:prstGeom prst="rect">
            <a:avLst/>
          </a:prstGeom>
          <a:solidFill>
            <a:srgbClr val="B9CDE5"/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Inner Canons of the Yellow Emperor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2911E-AF00-4B1C-85A9-F8BFD4AA050C}"/>
              </a:ext>
            </a:extLst>
          </p:cNvPr>
          <p:cNvSpPr txBox="1"/>
          <p:nvPr/>
        </p:nvSpPr>
        <p:spPr>
          <a:xfrm>
            <a:off x="533400" y="5025024"/>
            <a:ext cx="5257800" cy="461665"/>
          </a:xfrm>
          <a:prstGeom prst="rect">
            <a:avLst/>
          </a:prstGeom>
          <a:solidFill>
            <a:srgbClr val="B9CDE5"/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Book I: Basic Questions (400 BC)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0D011C-2EBB-437D-B4AB-A7D4CE11F138}"/>
              </a:ext>
            </a:extLst>
          </p:cNvPr>
          <p:cNvSpPr txBox="1"/>
          <p:nvPr/>
        </p:nvSpPr>
        <p:spPr>
          <a:xfrm>
            <a:off x="533400" y="5529235"/>
            <a:ext cx="5257800" cy="461665"/>
          </a:xfrm>
          <a:prstGeom prst="rect">
            <a:avLst/>
          </a:prstGeom>
          <a:solidFill>
            <a:srgbClr val="B9CDE5"/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Book II: Spiritual Pivot (200 BC)</a:t>
            </a:r>
          </a:p>
        </p:txBody>
      </p:sp>
    </p:spTree>
    <p:extLst>
      <p:ext uri="{BB962C8B-B14F-4D97-AF65-F5344CB8AC3E}">
        <p14:creationId xmlns:p14="http://schemas.microsoft.com/office/powerpoint/2010/main" val="102160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981" y="1782762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What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0981" y="1667775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DFKai-SB" pitchFamily="65" charset="-120"/>
                <a:ea typeface="DFKai-SB" pitchFamily="65" charset="-120"/>
              </a:rPr>
              <a:t>神</a:t>
            </a:r>
            <a:endParaRPr lang="en-US" sz="60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1581" y="1782762"/>
            <a:ext cx="1122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11170"/>
            <a:ext cx="129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800" b="1" dirty="0">
                <a:latin typeface="DFKai-SB" pitchFamily="65" charset="-120"/>
                <a:ea typeface="DFKai-SB" pitchFamily="65" charset="-120"/>
              </a:rPr>
              <a:t>神</a:t>
            </a:r>
            <a:endParaRPr lang="en-US" sz="88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3753238"/>
            <a:ext cx="3810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God(s)</a:t>
            </a: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Spirit(s)</a:t>
            </a: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Consciousness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CFF998-C4DA-4E5F-8E9D-C7F6B3AE78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790" y="1823680"/>
            <a:ext cx="1764823" cy="1764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E08254-B869-4FE0-9839-908F9CCB2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196" y="690762"/>
            <a:ext cx="1764823" cy="1764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C37627-3422-4D73-A78E-66CBB5377B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799" y="2558057"/>
            <a:ext cx="1764823" cy="1764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A20D44-1F09-415C-B393-A7564A7931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798" y="4434445"/>
            <a:ext cx="1764823" cy="1764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078C1B0-3E06-4966-A18E-1606D7E8C476}"/>
              </a:ext>
            </a:extLst>
          </p:cNvPr>
          <p:cNvSpPr txBox="1"/>
          <p:nvPr/>
        </p:nvSpPr>
        <p:spPr>
          <a:xfrm>
            <a:off x="2667000" y="2556789"/>
            <a:ext cx="1367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Shen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1BCA5E-9247-45DE-9F7E-8B119D0548DB}"/>
              </a:ext>
            </a:extLst>
          </p:cNvPr>
          <p:cNvSpPr txBox="1"/>
          <p:nvPr/>
        </p:nvSpPr>
        <p:spPr>
          <a:xfrm>
            <a:off x="834979" y="5054225"/>
            <a:ext cx="1367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Shen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914400"/>
            <a:ext cx="5867400" cy="523220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young emperor asks the sage:</a:t>
            </a:r>
          </a:p>
        </p:txBody>
      </p:sp>
    </p:spTree>
    <p:extLst>
      <p:ext uri="{BB962C8B-B14F-4D97-AF65-F5344CB8AC3E}">
        <p14:creationId xmlns:p14="http://schemas.microsoft.com/office/powerpoint/2010/main" val="223859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7" grpId="0"/>
      <p:bldP spid="18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6405" y="1940344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“Please speak the name 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6007" y="2874879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DFKai-SB" pitchFamily="65" charset="-120"/>
                <a:ea typeface="DFKai-SB" pitchFamily="65" charset="-120"/>
              </a:rPr>
              <a:t>神</a:t>
            </a:r>
            <a:r>
              <a:rPr lang="en-US" altLang="ja-JP" sz="6000" b="1" dirty="0">
                <a:latin typeface="DFKai-SB" pitchFamily="65" charset="-120"/>
                <a:ea typeface="DFKai-SB" pitchFamily="65" charset="-120"/>
              </a:rPr>
              <a:t>.</a:t>
            </a:r>
            <a:endParaRPr lang="en-US" sz="60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9007" y="2874879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DFKai-SB" pitchFamily="65" charset="-120"/>
                <a:ea typeface="DFKai-SB" pitchFamily="65" charset="-120"/>
              </a:rPr>
              <a:t>神</a:t>
            </a:r>
            <a:endParaRPr lang="en-US" sz="60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309" y="2921045"/>
            <a:ext cx="5115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is the Akasha.”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16007" y="3813483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b="1" dirty="0">
                <a:latin typeface="DFKai-SB" pitchFamily="65" charset="-120"/>
                <a:ea typeface="DFKai-SB" pitchFamily="65" charset="-120"/>
              </a:rPr>
              <a:t>虛空</a:t>
            </a:r>
            <a:endParaRPr lang="en-US" sz="6000" b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Inner Canons of the Yellow Emperor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400 BC – 200 BC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5" y="4505980"/>
            <a:ext cx="4790303" cy="646331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Invocation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3810" y="5420380"/>
            <a:ext cx="8472616" cy="646331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Word is the Key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646B6C-73D3-49F4-BCC1-F43B95C551AB}"/>
              </a:ext>
            </a:extLst>
          </p:cNvPr>
          <p:cNvSpPr txBox="1"/>
          <p:nvPr/>
        </p:nvSpPr>
        <p:spPr>
          <a:xfrm>
            <a:off x="-11430" y="1383117"/>
            <a:ext cx="5867400" cy="523220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ascended master answers:</a:t>
            </a:r>
          </a:p>
        </p:txBody>
      </p:sp>
    </p:spTree>
    <p:extLst>
      <p:ext uri="{BB962C8B-B14F-4D97-AF65-F5344CB8AC3E}">
        <p14:creationId xmlns:p14="http://schemas.microsoft.com/office/powerpoint/2010/main" val="23283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9180" y="1295399"/>
            <a:ext cx="68222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“Akasha is the ears that do not need to hear or listen to know.”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Inner Canons of the Yellow Emperor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400 BC – 200 BC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95FB78-BB95-4E88-8DAE-3FDEF229589D}"/>
              </a:ext>
            </a:extLst>
          </p:cNvPr>
          <p:cNvSpPr/>
          <p:nvPr/>
        </p:nvSpPr>
        <p:spPr>
          <a:xfrm>
            <a:off x="3581400" y="4038600"/>
            <a:ext cx="4876800" cy="1981200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17181" y="4038599"/>
            <a:ext cx="4876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Clairaudience</a:t>
            </a: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Claircognizance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Form of channeling</a:t>
            </a:r>
          </a:p>
        </p:txBody>
      </p:sp>
    </p:spTree>
    <p:extLst>
      <p:ext uri="{BB962C8B-B14F-4D97-AF65-F5344CB8AC3E}">
        <p14:creationId xmlns:p14="http://schemas.microsoft.com/office/powerpoint/2010/main" val="14438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1828800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“Akasha is knowledge that cannot be heard.”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Inner Canons of the Yellow Emperor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400 BC – 200 BC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5E435F-EE0E-46C5-9D44-45D6A4ED3678}"/>
              </a:ext>
            </a:extLst>
          </p:cNvPr>
          <p:cNvSpPr/>
          <p:nvPr/>
        </p:nvSpPr>
        <p:spPr>
          <a:xfrm>
            <a:off x="3581400" y="4038600"/>
            <a:ext cx="3886200" cy="1371600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17181" y="4038599"/>
            <a:ext cx="48768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Clairvoyance</a:t>
            </a: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Clairsentience</a:t>
            </a:r>
          </a:p>
        </p:txBody>
      </p:sp>
    </p:spTree>
    <p:extLst>
      <p:ext uri="{BB962C8B-B14F-4D97-AF65-F5344CB8AC3E}">
        <p14:creationId xmlns:p14="http://schemas.microsoft.com/office/powerpoint/2010/main" val="104603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215241"/>
            <a:ext cx="789365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“Akasha’s eyes are clear.”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“Akasha is when </a:t>
            </a:r>
          </a:p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the heart is open and </a:t>
            </a:r>
          </a:p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the mind is put first.”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5800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Inner Canons of the Yellow Emperor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400 BC – 200 BC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7813" y="2151727"/>
            <a:ext cx="2895600" cy="1277273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Impartial</a:t>
            </a:r>
          </a:p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Observer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319593"/>
            <a:ext cx="3429000" cy="646331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Compassionate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77813" y="5319592"/>
            <a:ext cx="2668326" cy="646331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Rational</a:t>
            </a:r>
          </a:p>
        </p:txBody>
      </p:sp>
    </p:spTree>
    <p:extLst>
      <p:ext uri="{BB962C8B-B14F-4D97-AF65-F5344CB8AC3E}">
        <p14:creationId xmlns:p14="http://schemas.microsoft.com/office/powerpoint/2010/main" val="359086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1919"/>
            <a:ext cx="9144000" cy="3654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5" y="1694841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5" y="2893446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5" y="4080446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05" y="1694841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05" y="2894556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06" y="4080446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05" y="1694841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05" y="2899213"/>
            <a:ext cx="636496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05" y="4084562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05" y="1694841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05" y="2893446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05" y="4080446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305" y="1694841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305" y="2898800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81" y="4084562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05" y="1694841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05" y="2894556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05" y="4080446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305" y="1694841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305" y="2899213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305" y="4084562"/>
            <a:ext cx="636494" cy="1097280"/>
          </a:xfrm>
          <a:prstGeom prst="rect">
            <a:avLst/>
          </a:prstGeom>
          <a:ln w="3175">
            <a:solidFill>
              <a:schemeClr val="bg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329" y="4080446"/>
            <a:ext cx="636494" cy="1097280"/>
          </a:xfrm>
          <a:prstGeom prst="rect">
            <a:avLst/>
          </a:prstGeom>
          <a:solidFill>
            <a:schemeClr val="bg1">
              <a:alpha val="37000"/>
            </a:schemeClr>
          </a:solidFill>
          <a:ln w="3175">
            <a:solidFill>
              <a:schemeClr val="bg1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DBE4373-3CA3-4EE4-BCE4-D2981D396366}"/>
              </a:ext>
            </a:extLst>
          </p:cNvPr>
          <p:cNvSpPr/>
          <p:nvPr/>
        </p:nvSpPr>
        <p:spPr>
          <a:xfrm>
            <a:off x="0" y="1131199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Shen = Akasha =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Psychic Connection to the Universe [through the Mind]</a:t>
            </a:r>
            <a:r>
              <a:rPr lang="en-US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0A24BF7-D39A-4222-BC05-BE44C67E28EF}"/>
              </a:ext>
            </a:extLst>
          </p:cNvPr>
          <p:cNvSpPr/>
          <p:nvPr/>
        </p:nvSpPr>
        <p:spPr>
          <a:xfrm>
            <a:off x="7086600" y="1967628"/>
            <a:ext cx="1219200" cy="1097280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1D64231-3033-4891-9E51-E8A79311D2C7}"/>
              </a:ext>
            </a:extLst>
          </p:cNvPr>
          <p:cNvSpPr/>
          <p:nvPr/>
        </p:nvSpPr>
        <p:spPr>
          <a:xfrm>
            <a:off x="566126" y="213452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AC10526-8865-407B-B7CA-17D51BCF67D2}"/>
              </a:ext>
            </a:extLst>
          </p:cNvPr>
          <p:cNvSpPr/>
          <p:nvPr/>
        </p:nvSpPr>
        <p:spPr>
          <a:xfrm>
            <a:off x="1321908" y="213452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F7661F4-ACF4-4504-8E4D-834F3C78FCE2}"/>
              </a:ext>
            </a:extLst>
          </p:cNvPr>
          <p:cNvSpPr/>
          <p:nvPr/>
        </p:nvSpPr>
        <p:spPr>
          <a:xfrm>
            <a:off x="2095305" y="214215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C8FB4F3-B5D8-429D-8CA2-C0E4376F2D16}"/>
              </a:ext>
            </a:extLst>
          </p:cNvPr>
          <p:cNvSpPr/>
          <p:nvPr/>
        </p:nvSpPr>
        <p:spPr>
          <a:xfrm>
            <a:off x="2858110" y="2130088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06651C-3FE1-4E90-BA81-67F2C1C0A64A}"/>
              </a:ext>
            </a:extLst>
          </p:cNvPr>
          <p:cNvSpPr/>
          <p:nvPr/>
        </p:nvSpPr>
        <p:spPr>
          <a:xfrm>
            <a:off x="3619305" y="214215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2E5B11A-51D5-4642-B742-97207652CAAC}"/>
              </a:ext>
            </a:extLst>
          </p:cNvPr>
          <p:cNvSpPr/>
          <p:nvPr/>
        </p:nvSpPr>
        <p:spPr>
          <a:xfrm>
            <a:off x="4381959" y="214215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85348BA-5FE3-4EAA-82C9-76FB4123121E}"/>
              </a:ext>
            </a:extLst>
          </p:cNvPr>
          <p:cNvSpPr/>
          <p:nvPr/>
        </p:nvSpPr>
        <p:spPr>
          <a:xfrm>
            <a:off x="5143305" y="2130088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5F07389-9A9D-43CA-935F-F337F63EF1A2}"/>
              </a:ext>
            </a:extLst>
          </p:cNvPr>
          <p:cNvSpPr/>
          <p:nvPr/>
        </p:nvSpPr>
        <p:spPr>
          <a:xfrm>
            <a:off x="566126" y="3340762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135AC48-728B-450C-AEF9-DCFEBFD178FC}"/>
              </a:ext>
            </a:extLst>
          </p:cNvPr>
          <p:cNvSpPr/>
          <p:nvPr/>
        </p:nvSpPr>
        <p:spPr>
          <a:xfrm>
            <a:off x="1321908" y="3340762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724169D-800C-47DE-93A0-34871BBC4858}"/>
              </a:ext>
            </a:extLst>
          </p:cNvPr>
          <p:cNvSpPr/>
          <p:nvPr/>
        </p:nvSpPr>
        <p:spPr>
          <a:xfrm>
            <a:off x="2095305" y="3348392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F76CD46-77E9-4EC2-922E-B9962CCDF42F}"/>
              </a:ext>
            </a:extLst>
          </p:cNvPr>
          <p:cNvSpPr/>
          <p:nvPr/>
        </p:nvSpPr>
        <p:spPr>
          <a:xfrm>
            <a:off x="2858110" y="3336323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7EE4431-2BE3-4FE8-A628-2430810FF65E}"/>
              </a:ext>
            </a:extLst>
          </p:cNvPr>
          <p:cNvSpPr/>
          <p:nvPr/>
        </p:nvSpPr>
        <p:spPr>
          <a:xfrm>
            <a:off x="3619305" y="3348392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294B708-1831-40B6-B3F0-3723012310C6}"/>
              </a:ext>
            </a:extLst>
          </p:cNvPr>
          <p:cNvSpPr/>
          <p:nvPr/>
        </p:nvSpPr>
        <p:spPr>
          <a:xfrm>
            <a:off x="4381959" y="3348392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EB3F77F-BBD5-49BF-9DC5-AC11F3A44BC5}"/>
              </a:ext>
            </a:extLst>
          </p:cNvPr>
          <p:cNvSpPr/>
          <p:nvPr/>
        </p:nvSpPr>
        <p:spPr>
          <a:xfrm>
            <a:off x="5143305" y="3336323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D4148A5-B1D3-4145-B625-70BFE81BB90A}"/>
              </a:ext>
            </a:extLst>
          </p:cNvPr>
          <p:cNvSpPr/>
          <p:nvPr/>
        </p:nvSpPr>
        <p:spPr>
          <a:xfrm>
            <a:off x="566126" y="453936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A21D426-F814-452C-8883-7F039580F091}"/>
              </a:ext>
            </a:extLst>
          </p:cNvPr>
          <p:cNvSpPr/>
          <p:nvPr/>
        </p:nvSpPr>
        <p:spPr>
          <a:xfrm>
            <a:off x="1321908" y="453936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3876B45-E825-4EF6-A6D9-E11F21099A5A}"/>
              </a:ext>
            </a:extLst>
          </p:cNvPr>
          <p:cNvSpPr/>
          <p:nvPr/>
        </p:nvSpPr>
        <p:spPr>
          <a:xfrm>
            <a:off x="2095305" y="454699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2BA575C-E767-4CAF-BF6E-02B60FC60BA4}"/>
              </a:ext>
            </a:extLst>
          </p:cNvPr>
          <p:cNvSpPr/>
          <p:nvPr/>
        </p:nvSpPr>
        <p:spPr>
          <a:xfrm>
            <a:off x="2858110" y="4534928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87AE5F3-B9DC-4FD7-944A-59CDAAFB3A46}"/>
              </a:ext>
            </a:extLst>
          </p:cNvPr>
          <p:cNvSpPr/>
          <p:nvPr/>
        </p:nvSpPr>
        <p:spPr>
          <a:xfrm>
            <a:off x="3619305" y="454699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17B0E92-6660-4FC3-AE34-B0267A24C1C0}"/>
              </a:ext>
            </a:extLst>
          </p:cNvPr>
          <p:cNvSpPr/>
          <p:nvPr/>
        </p:nvSpPr>
        <p:spPr>
          <a:xfrm>
            <a:off x="4381959" y="4546997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4C0DD3C-EFCF-4C37-B786-A524A6EC5418}"/>
              </a:ext>
            </a:extLst>
          </p:cNvPr>
          <p:cNvSpPr/>
          <p:nvPr/>
        </p:nvSpPr>
        <p:spPr>
          <a:xfrm>
            <a:off x="5143305" y="4534928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70367AC-DA74-4517-B70E-4265579EBC87}"/>
              </a:ext>
            </a:extLst>
          </p:cNvPr>
          <p:cNvSpPr/>
          <p:nvPr/>
        </p:nvSpPr>
        <p:spPr>
          <a:xfrm>
            <a:off x="5901329" y="4534928"/>
            <a:ext cx="636494" cy="649964"/>
          </a:xfrm>
          <a:prstGeom prst="ellipse">
            <a:avLst/>
          </a:prstGeom>
          <a:solidFill>
            <a:schemeClr val="tx2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 pitchFamily="65" charset="-120"/>
                <a:ea typeface="DFKai-SB" pitchFamily="65" charset="-120"/>
              </a:rPr>
              <a:t>神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856E321-53BF-4498-9F17-E8BDFAE671BA}"/>
              </a:ext>
            </a:extLst>
          </p:cNvPr>
          <p:cNvSpPr/>
          <p:nvPr/>
        </p:nvSpPr>
        <p:spPr>
          <a:xfrm>
            <a:off x="0" y="5349956"/>
            <a:ext cx="9144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The Tarot Keys Unlock the Gates of Access to the Mind = </a:t>
            </a:r>
            <a:r>
              <a:rPr lang="en-US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Akasha = Shen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38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5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5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5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25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75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25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75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75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250"/>
                            </p:stCondLst>
                            <p:childTnLst>
                              <p:par>
                                <p:cTn id="1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12250"/>
            <a:ext cx="3929282" cy="563615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27491" y="914400"/>
            <a:ext cx="7086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0" dirty="0">
                <a:latin typeface="DFKai-SB" pitchFamily="65" charset="-120"/>
                <a:ea typeface="DFKai-SB" pitchFamily="65" charset="-120"/>
              </a:rPr>
              <a:t>虛空藏</a:t>
            </a:r>
            <a:endParaRPr lang="en-US" altLang="ja-JP" sz="8000" dirty="0">
              <a:latin typeface="DFKai-SB" pitchFamily="65" charset="-120"/>
              <a:ea typeface="DFKai-SB" pitchFamily="65" charset="-120"/>
            </a:endParaRPr>
          </a:p>
          <a:p>
            <a:r>
              <a:rPr lang="ja-JP" altLang="en-US" sz="8000" dirty="0">
                <a:latin typeface="DFKai-SB" pitchFamily="65" charset="-120"/>
                <a:ea typeface="DFKai-SB" pitchFamily="65" charset="-120"/>
              </a:rPr>
              <a:t>菩薩</a:t>
            </a:r>
            <a:endParaRPr lang="en-US" sz="8000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515" y="3597551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kōng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zàng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pú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sà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515" y="4376428"/>
            <a:ext cx="708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Times New Roman" pitchFamily="18" charset="0"/>
                <a:cs typeface="Times New Roman" pitchFamily="18" charset="0"/>
              </a:rPr>
              <a:t>Ākā</a:t>
            </a:r>
            <a:r>
              <a:rPr lang="en-US" sz="48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ś</a:t>
            </a:r>
            <a:r>
              <a:rPr lang="en-US" sz="48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latin typeface="Times New Roman" pitchFamily="18" charset="0"/>
                <a:cs typeface="Times New Roman" pitchFamily="18" charset="0"/>
              </a:rPr>
              <a:t>garbha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Bodhisattva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</a:t>
            </a:r>
            <a:r>
              <a:rPr lang="en-US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 H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  &amp;   T H E   T A R O T</a:t>
            </a:r>
          </a:p>
        </p:txBody>
      </p:sp>
    </p:spTree>
    <p:extLst>
      <p:ext uri="{BB962C8B-B14F-4D97-AF65-F5344CB8AC3E}">
        <p14:creationId xmlns:p14="http://schemas.microsoft.com/office/powerpoint/2010/main" val="106343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817305"/>
            <a:ext cx="7162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“When the Sun of Spirit has risen,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7" name="Rectangle 6"/>
          <p:cNvSpPr/>
          <p:nvPr/>
        </p:nvSpPr>
        <p:spPr>
          <a:xfrm>
            <a:off x="-2059" y="5673810"/>
            <a:ext cx="91440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Akashagarba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Sutra [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before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400 AD]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887247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“a sentient being can be filled with the Light of </a:t>
            </a:r>
          </a:p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primordial wisdom…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1634624"/>
            <a:ext cx="4544170" cy="1277273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Awakening of a </a:t>
            </a:r>
          </a:p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higher consciousness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3689542"/>
            <a:ext cx="2743201" cy="1831271"/>
          </a:xfrm>
          <a:prstGeom prst="rect">
            <a:avLst/>
          </a:prstGeom>
          <a:solidFill>
            <a:srgbClr val="B9CDE5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Access to</a:t>
            </a:r>
          </a:p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Akashic</a:t>
            </a: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Records</a:t>
            </a:r>
          </a:p>
        </p:txBody>
      </p:sp>
    </p:spTree>
    <p:extLst>
      <p:ext uri="{BB962C8B-B14F-4D97-AF65-F5344CB8AC3E}">
        <p14:creationId xmlns:p14="http://schemas.microsoft.com/office/powerpoint/2010/main" val="40456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3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2340" y="885490"/>
            <a:ext cx="731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“…and actualize the inconceivable Spirit,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                        the Akasha.”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sp>
        <p:nvSpPr>
          <p:cNvPr id="7" name="Rectangle 6"/>
          <p:cNvSpPr/>
          <p:nvPr/>
        </p:nvSpPr>
        <p:spPr>
          <a:xfrm>
            <a:off x="-2059" y="5673810"/>
            <a:ext cx="91440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Akashagarba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Sutra [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before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400 AD]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71B941-818A-40F5-8C81-620659FF457D}"/>
              </a:ext>
            </a:extLst>
          </p:cNvPr>
          <p:cNvSpPr/>
          <p:nvPr/>
        </p:nvSpPr>
        <p:spPr>
          <a:xfrm>
            <a:off x="1353425" y="3839036"/>
            <a:ext cx="6319512" cy="1371600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66944" y="3886200"/>
            <a:ext cx="620599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You speak for the </a:t>
            </a:r>
            <a:r>
              <a:rPr lang="en-US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Akasha</a:t>
            </a: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Channeled messages.</a:t>
            </a:r>
          </a:p>
        </p:txBody>
      </p:sp>
    </p:spTree>
    <p:extLst>
      <p:ext uri="{BB962C8B-B14F-4D97-AF65-F5344CB8AC3E}">
        <p14:creationId xmlns:p14="http://schemas.microsoft.com/office/powerpoint/2010/main" val="201708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to Access the Akashic Records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588"/>
            <a:ext cx="9144000" cy="54588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85FE05-3239-46CB-8BAF-6B5DA985C9B8}"/>
              </a:ext>
            </a:extLst>
          </p:cNvPr>
          <p:cNvSpPr/>
          <p:nvPr/>
        </p:nvSpPr>
        <p:spPr>
          <a:xfrm>
            <a:off x="342900" y="1447800"/>
            <a:ext cx="8458200" cy="415498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182880" rIns="182880" bIns="18288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speaking the Word - Invocation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Clairvoyance, clairaudience, clairsentience, etc.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an impartial observer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compassionate: empathic connection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rational: systematic correspondences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you awaken to a higher consciousness, the greater the access to the Akashic Records.</a:t>
            </a:r>
          </a:p>
        </p:txBody>
      </p:sp>
    </p:spTree>
    <p:extLst>
      <p:ext uri="{BB962C8B-B14F-4D97-AF65-F5344CB8AC3E}">
        <p14:creationId xmlns:p14="http://schemas.microsoft.com/office/powerpoint/2010/main" val="201751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F77F6C-2D82-4CB6-A8D2-7B3A31278869}"/>
              </a:ext>
            </a:extLst>
          </p:cNvPr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1AEE49-6228-4BD0-B512-75F8611BF83D}"/>
              </a:ext>
            </a:extLst>
          </p:cNvPr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28445B-A72A-4A43-9329-DD664FA96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00" y="903514"/>
            <a:ext cx="2185105" cy="3649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2D8C30-CBDB-4361-99FC-89A761EB9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3514"/>
            <a:ext cx="2185105" cy="3649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1410D1-5388-47D9-BC5A-599BED9F5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62" y="2304506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C6C890-5E0B-42C0-9CD0-E88D9BF604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67200" y="2304506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A9FDA4-B8B7-4017-A4C6-8CE83C6727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304506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92B14D-B088-46AD-BAE4-33A4657B95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96605" y="2304506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987EFA-21EC-4C05-A591-914FA396C8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604" y="2304506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54C5AA-4E07-4558-A456-3B1D227E9A70}"/>
              </a:ext>
            </a:extLst>
          </p:cNvPr>
          <p:cNvSpPr/>
          <p:nvPr/>
        </p:nvSpPr>
        <p:spPr>
          <a:xfrm>
            <a:off x="2819400" y="966394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Spirit </a:t>
            </a:r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Facet of Consciousness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A52B6E-3611-4421-9B63-4A885686244F}"/>
              </a:ext>
            </a:extLst>
          </p:cNvPr>
          <p:cNvSpPr/>
          <p:nvPr/>
        </p:nvSpPr>
        <p:spPr>
          <a:xfrm>
            <a:off x="2819400" y="1558768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Subject  2. Call to Action  3. Descriptive</a:t>
            </a:r>
          </a:p>
        </p:txBody>
      </p:sp>
    </p:spTree>
    <p:extLst>
      <p:ext uri="{BB962C8B-B14F-4D97-AF65-F5344CB8AC3E}">
        <p14:creationId xmlns:p14="http://schemas.microsoft.com/office/powerpoint/2010/main" val="103134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D95B4E-3AF8-4C77-A269-9571EE17A212}"/>
              </a:ext>
            </a:extLst>
          </p:cNvPr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9FD7E6-99F5-4556-BA35-6170A3264B61}"/>
              </a:ext>
            </a:extLst>
          </p:cNvPr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C51ECD-F702-4B69-8C50-234B60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7" y="850557"/>
            <a:ext cx="2357878" cy="4562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38AEB-9440-491F-BE4A-3B54EE7D1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600200"/>
            <a:ext cx="2315351" cy="4480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7898E7-333B-4FEB-820F-EF901D5128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10" y="1600200"/>
            <a:ext cx="2315351" cy="4480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07406F-A35F-42D4-B021-7E21A64B32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98" y="1600200"/>
            <a:ext cx="2315351" cy="44805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613E4E-17D6-471B-9B01-0AF122C6AF1B}"/>
              </a:ext>
            </a:extLst>
          </p:cNvPr>
          <p:cNvSpPr/>
          <p:nvPr/>
        </p:nvSpPr>
        <p:spPr>
          <a:xfrm>
            <a:off x="2819400" y="852213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Spirit </a:t>
            </a:r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Facet of Consciousness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A3729-6E79-458D-B007-82537A4FD3C8}"/>
              </a:ext>
            </a:extLst>
          </p:cNvPr>
          <p:cNvSpPr/>
          <p:nvPr/>
        </p:nvSpPr>
        <p:spPr>
          <a:xfrm>
            <a:off x="2819400" y="1444587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Subject  2. Call to Action  3. Descriptive</a:t>
            </a:r>
          </a:p>
        </p:txBody>
      </p:sp>
    </p:spTree>
    <p:extLst>
      <p:ext uri="{BB962C8B-B14F-4D97-AF65-F5344CB8AC3E}">
        <p14:creationId xmlns:p14="http://schemas.microsoft.com/office/powerpoint/2010/main" val="5842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339962-FE1D-40C3-B997-70D8257275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62" y="825573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9934E4-C8A3-4099-94F2-8C90B1C101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62545" y="2394857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6447CB-B466-4893-9B04-2C98627176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43400" y="2383971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D8BC5F-6F7C-42F7-BCA0-918DF4B03D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255" y="2383971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BEA793-E9D5-48D7-B070-DC60986520BD}"/>
              </a:ext>
            </a:extLst>
          </p:cNvPr>
          <p:cNvSpPr/>
          <p:nvPr/>
        </p:nvSpPr>
        <p:spPr>
          <a:xfrm>
            <a:off x="2819400" y="966394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Spirit </a:t>
            </a:r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Facet of Consciousness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0005C6B-8F0A-4A08-A2B9-6C8ED3A2BC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45" y="2394857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011D59-C409-46EE-A0DD-DDE20C4E3C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383971"/>
            <a:ext cx="2184193" cy="36484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7B2202C-23EF-4DCC-9E90-3E751F386DC2}"/>
              </a:ext>
            </a:extLst>
          </p:cNvPr>
          <p:cNvSpPr/>
          <p:nvPr/>
        </p:nvSpPr>
        <p:spPr>
          <a:xfrm>
            <a:off x="2819400" y="1558768"/>
            <a:ext cx="6324600" cy="432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Subject  2. Call to Action  3. Descriptive</a:t>
            </a:r>
          </a:p>
        </p:txBody>
      </p:sp>
    </p:spTree>
    <p:extLst>
      <p:ext uri="{BB962C8B-B14F-4D97-AF65-F5344CB8AC3E}">
        <p14:creationId xmlns:p14="http://schemas.microsoft.com/office/powerpoint/2010/main" val="28374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MASTERS OF THE TAROT | 2019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H E   A K A S H A   &amp;   T H E   T A R O 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9588"/>
            <a:ext cx="9144000" cy="54588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55C847-D2E5-4203-87F0-246CFA24E90A}"/>
              </a:ext>
            </a:extLst>
          </p:cNvPr>
          <p:cNvSpPr/>
          <p:nvPr/>
        </p:nvSpPr>
        <p:spPr>
          <a:xfrm>
            <a:off x="342900" y="1447800"/>
            <a:ext cx="8458200" cy="415498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5760" tIns="182880" rIns="182880" bIns="18288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speaking the Word - Invocation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Clairvoyance, clairaudience, clairsentience, etc.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an impartial observer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compassionate: empathic connection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being rational: systematic correspondences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you awaken to a higher consciousness, the greater the access to the Akashic Records.</a:t>
            </a:r>
          </a:p>
        </p:txBody>
      </p:sp>
    </p:spTree>
    <p:extLst>
      <p:ext uri="{BB962C8B-B14F-4D97-AF65-F5344CB8AC3E}">
        <p14:creationId xmlns:p14="http://schemas.microsoft.com/office/powerpoint/2010/main" val="164724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</TotalTime>
  <Words>1884</Words>
  <Application>Microsoft Office PowerPoint</Application>
  <PresentationFormat>On-screen Show (4:3)</PresentationFormat>
  <Paragraphs>250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DFKai-SB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Tarot and the Akashic Records</dc:title>
  <dc:creator>Benebell Wen</dc:creator>
  <cp:lastModifiedBy>Bell Wen</cp:lastModifiedBy>
  <cp:revision>128</cp:revision>
  <dcterms:created xsi:type="dcterms:W3CDTF">2019-07-09T19:56:50Z</dcterms:created>
  <dcterms:modified xsi:type="dcterms:W3CDTF">2019-07-16T15:52:21Z</dcterms:modified>
</cp:coreProperties>
</file>